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Economica"/>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italic.fntdata"/><Relationship Id="rId22" Type="http://schemas.openxmlformats.org/officeDocument/2006/relationships/font" Target="fonts/Lato-regular.fntdata"/><Relationship Id="rId21" Type="http://schemas.openxmlformats.org/officeDocument/2006/relationships/font" Target="fonts/Economica-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Economica-bold.fntdata"/><Relationship Id="rId18" Type="http://schemas.openxmlformats.org/officeDocument/2006/relationships/font" Target="fonts/Economic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e48c1c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3e48c1c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e3d1072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e3d1072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e66a268e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3e66a268e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e66a268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e66a268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e66a268e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e66a268e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e48c1c0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e48c1c0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ec54326ce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ec54326ce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h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h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4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1.jp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9.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13.jp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22.jpg"/><Relationship Id="rId5" Type="http://schemas.openxmlformats.org/officeDocument/2006/relationships/image" Target="../media/image20.jpg"/><Relationship Id="rId6" Type="http://schemas.openxmlformats.org/officeDocument/2006/relationships/image" Target="../media/image23.jp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173950" y="541025"/>
            <a:ext cx="2725800" cy="792600"/>
          </a:xfrm>
          <a:prstGeom prst="rect">
            <a:avLst/>
          </a:prstGeom>
          <a:effectLst>
            <a:outerShdw blurRad="57150" rotWithShape="0" algn="bl" dir="10800000" dist="57150">
              <a:srgbClr val="000000">
                <a:alpha val="88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lang="hu" sz="5380">
                <a:latin typeface="Economica"/>
                <a:ea typeface="Economica"/>
                <a:cs typeface="Economica"/>
                <a:sym typeface="Economica"/>
              </a:rPr>
              <a:t>Kart racing</a:t>
            </a:r>
            <a:endParaRPr sz="5380">
              <a:latin typeface="Economica"/>
              <a:ea typeface="Economica"/>
              <a:cs typeface="Economica"/>
              <a:sym typeface="Economica"/>
            </a:endParaRPr>
          </a:p>
        </p:txBody>
      </p:sp>
      <p:sp>
        <p:nvSpPr>
          <p:cNvPr id="73" name="Google Shape;73;p13"/>
          <p:cNvSpPr txBox="1"/>
          <p:nvPr>
            <p:ph idx="1" type="subTitle"/>
          </p:nvPr>
        </p:nvSpPr>
        <p:spPr>
          <a:xfrm>
            <a:off x="306050" y="3420750"/>
            <a:ext cx="3197400" cy="792600"/>
          </a:xfrm>
          <a:prstGeom prst="rect">
            <a:avLst/>
          </a:prstGeom>
          <a:effectLst>
            <a:outerShdw blurRad="114300" rotWithShape="0" algn="bl" dist="9525">
              <a:srgbClr val="000000">
                <a:alpha val="40000"/>
              </a:srgbClr>
            </a:outerShdw>
          </a:effectLst>
        </p:spPr>
        <p:txBody>
          <a:bodyPr anchorCtr="0" anchor="b" bIns="91425" lIns="91425" spcFirstLastPara="1" rIns="91425" wrap="square" tIns="91425">
            <a:normAutofit/>
          </a:bodyPr>
          <a:lstStyle/>
          <a:p>
            <a:pPr indent="0" lvl="0" marL="0" rtl="0" algn="l">
              <a:spcBef>
                <a:spcPts val="0"/>
              </a:spcBef>
              <a:spcAft>
                <a:spcPts val="0"/>
              </a:spcAft>
              <a:buNone/>
            </a:pPr>
            <a:r>
              <a:rPr lang="hu">
                <a:latin typeface="Economica"/>
                <a:ea typeface="Economica"/>
                <a:cs typeface="Economica"/>
                <a:sym typeface="Economica"/>
              </a:rPr>
              <a:t>To feel yourself just like a Formula 1 driver</a:t>
            </a:r>
            <a:endParaRPr>
              <a:latin typeface="Economica"/>
              <a:ea typeface="Economica"/>
              <a:cs typeface="Economica"/>
              <a:sym typeface="Economica"/>
            </a:endParaRPr>
          </a:p>
        </p:txBody>
      </p:sp>
    </p:spTree>
  </p:cSld>
  <p:clrMapOvr>
    <a:masterClrMapping/>
  </p:clrMapOvr>
  <mc:AlternateContent>
    <mc:Choice Requires="p14">
      <p:transition spd="slow" p14:dur="4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2500"/>
                                        <p:tgtEl>
                                          <p:spTgt spid="72"/>
                                        </p:tgtEl>
                                        <p:attrNameLst>
                                          <p:attrName>ppt_w</p:attrName>
                                        </p:attrNameLst>
                                      </p:cBhvr>
                                      <p:tavLst>
                                        <p:tav fmla="" tm="0">
                                          <p:val>
                                            <p:strVal val="0"/>
                                          </p:val>
                                        </p:tav>
                                        <p:tav fmla="" tm="100000">
                                          <p:val>
                                            <p:strVal val="#ppt_w"/>
                                          </p:val>
                                        </p:tav>
                                      </p:tavLst>
                                    </p:anim>
                                    <p:anim calcmode="lin" valueType="num">
                                      <p:cBhvr additive="base">
                                        <p:cTn dur="2500"/>
                                        <p:tgtEl>
                                          <p:spTgt spid="72"/>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2500"/>
                                        <p:tgtEl>
                                          <p:spTgt spid="73"/>
                                        </p:tgtEl>
                                        <p:attrNameLst>
                                          <p:attrName>ppt_w</p:attrName>
                                        </p:attrNameLst>
                                      </p:cBhvr>
                                      <p:tavLst>
                                        <p:tav fmla="" tm="0">
                                          <p:val>
                                            <p:strVal val="0"/>
                                          </p:val>
                                        </p:tav>
                                        <p:tav fmla="" tm="100000">
                                          <p:val>
                                            <p:strVal val="#ppt_w"/>
                                          </p:val>
                                        </p:tav>
                                      </p:tavLst>
                                    </p:anim>
                                    <p:anim calcmode="lin" valueType="num">
                                      <p:cBhvr additive="base">
                                        <p:cTn dur="2500"/>
                                        <p:tgtEl>
                                          <p:spTgt spid="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t>What is kart racing?</a:t>
            </a:r>
            <a:endParaRPr/>
          </a:p>
        </p:txBody>
      </p:sp>
      <p:sp>
        <p:nvSpPr>
          <p:cNvPr id="79" name="Google Shape;79;p14"/>
          <p:cNvSpPr txBox="1"/>
          <p:nvPr>
            <p:ph idx="1" type="body"/>
          </p:nvPr>
        </p:nvSpPr>
        <p:spPr>
          <a:xfrm>
            <a:off x="2410112" y="1595776"/>
            <a:ext cx="6321600" cy="2896800"/>
          </a:xfrm>
          <a:prstGeom prst="rect">
            <a:avLst/>
          </a:prstGeom>
          <a:solidFill>
            <a:srgbClr val="F3F3F3"/>
          </a:solidFill>
        </p:spPr>
        <p:txBody>
          <a:bodyPr anchorCtr="0" anchor="t" bIns="91425" lIns="91425" spcFirstLastPara="1" rIns="91425" wrap="square" tIns="91425">
            <a:spAutoFit/>
          </a:bodyPr>
          <a:lstStyle/>
          <a:p>
            <a:pPr indent="0" lvl="0" marL="0" rtl="0" algn="l">
              <a:spcBef>
                <a:spcPts val="0"/>
              </a:spcBef>
              <a:spcAft>
                <a:spcPts val="0"/>
              </a:spcAft>
              <a:buNone/>
            </a:pPr>
            <a:r>
              <a:rPr lang="hu" sz="1200">
                <a:solidFill>
                  <a:srgbClr val="202122"/>
                </a:solidFill>
                <a:highlight>
                  <a:srgbClr val="FFFFFF"/>
                </a:highlight>
                <a:latin typeface="Economica"/>
                <a:ea typeface="Economica"/>
                <a:cs typeface="Economica"/>
                <a:sym typeface="Economica"/>
              </a:rPr>
              <a:t>Kart racing or karting is a road racing variant of motorsport with open-wheel, four-wheeled vehicles known as go-karts or shifter karts.</a:t>
            </a:r>
            <a:endParaRPr sz="1200">
              <a:solidFill>
                <a:srgbClr val="202122"/>
              </a:solidFill>
              <a:highlight>
                <a:srgbClr val="FFFFFF"/>
              </a:highlight>
              <a:latin typeface="Economica"/>
              <a:ea typeface="Economica"/>
              <a:cs typeface="Economica"/>
              <a:sym typeface="Economica"/>
            </a:endParaRPr>
          </a:p>
          <a:p>
            <a:pPr indent="0" lvl="0" marL="0" rtl="0" algn="l">
              <a:spcBef>
                <a:spcPts val="1200"/>
              </a:spcBef>
              <a:spcAft>
                <a:spcPts val="0"/>
              </a:spcAft>
              <a:buNone/>
            </a:pPr>
            <a:r>
              <a:rPr lang="hu" sz="1200">
                <a:solidFill>
                  <a:srgbClr val="202122"/>
                </a:solidFill>
                <a:highlight>
                  <a:srgbClr val="FFFFFF"/>
                </a:highlight>
                <a:latin typeface="Economica"/>
                <a:ea typeface="Economica"/>
                <a:cs typeface="Economica"/>
                <a:sym typeface="Economica"/>
              </a:rPr>
              <a:t>Kart racing is usually used as a low-cost and relatively safe way to introduce drivers to motor racing.</a:t>
            </a:r>
            <a:endParaRPr sz="1200">
              <a:solidFill>
                <a:srgbClr val="202122"/>
              </a:solidFill>
              <a:highlight>
                <a:srgbClr val="FFFFFF"/>
              </a:highlight>
              <a:latin typeface="Economica"/>
              <a:ea typeface="Economica"/>
              <a:cs typeface="Economica"/>
              <a:sym typeface="Economica"/>
            </a:endParaRPr>
          </a:p>
          <a:p>
            <a:pPr indent="0" lvl="0" marL="0" rtl="0" algn="l">
              <a:spcBef>
                <a:spcPts val="1200"/>
              </a:spcBef>
              <a:spcAft>
                <a:spcPts val="0"/>
              </a:spcAft>
              <a:buNone/>
            </a:pPr>
            <a:r>
              <a:rPr lang="hu" sz="1200">
                <a:solidFill>
                  <a:srgbClr val="202122"/>
                </a:solidFill>
                <a:highlight>
                  <a:srgbClr val="FFFFFF"/>
                </a:highlight>
                <a:latin typeface="Economica"/>
                <a:ea typeface="Economica"/>
                <a:cs typeface="Economica"/>
                <a:sym typeface="Economica"/>
              </a:rPr>
              <a:t>Kart racing is generally accepted as the most economic form of motorsport available on four wheels. As a free-time activity, it can be performed by almost anybody, and as a motorsport in itself, it is one of the sports regulated by FIA, permitting licensed racing for anyone from the age of 8 onward.</a:t>
            </a:r>
            <a:endParaRPr sz="1200">
              <a:solidFill>
                <a:srgbClr val="202122"/>
              </a:solidFill>
              <a:highlight>
                <a:srgbClr val="FFFFFF"/>
              </a:highlight>
              <a:latin typeface="Economica"/>
              <a:ea typeface="Economica"/>
              <a:cs typeface="Economica"/>
              <a:sym typeface="Economica"/>
            </a:endParaRPr>
          </a:p>
          <a:p>
            <a:pPr indent="0" lvl="0" marL="0" rtl="0" algn="l">
              <a:spcBef>
                <a:spcPts val="1200"/>
              </a:spcBef>
              <a:spcAft>
                <a:spcPts val="0"/>
              </a:spcAft>
              <a:buNone/>
            </a:pPr>
            <a:r>
              <a:rPr lang="hu" sz="1200">
                <a:solidFill>
                  <a:srgbClr val="202122"/>
                </a:solidFill>
                <a:highlight>
                  <a:srgbClr val="FFFFFF"/>
                </a:highlight>
                <a:latin typeface="Economica"/>
                <a:ea typeface="Economica"/>
                <a:cs typeface="Economica"/>
                <a:sym typeface="Economica"/>
              </a:rPr>
              <a:t>Karting is commonly perceived as the stepping stone to the higher ranks of motorsports, with many Formula One champions, just like as Ayrton Senna, Niki Lauda, Lewis Hamilton, Michael Schumacher, Fernando Alonso, etc.</a:t>
            </a:r>
            <a:endParaRPr sz="1200">
              <a:solidFill>
                <a:srgbClr val="202122"/>
              </a:solidFill>
              <a:highlight>
                <a:srgbClr val="FFFFFF"/>
              </a:highlight>
              <a:latin typeface="Economica"/>
              <a:ea typeface="Economica"/>
              <a:cs typeface="Economica"/>
              <a:sym typeface="Economica"/>
            </a:endParaRPr>
          </a:p>
          <a:p>
            <a:pPr indent="0" lvl="0" marL="0" rtl="0" algn="l">
              <a:spcBef>
                <a:spcPts val="1200"/>
              </a:spcBef>
              <a:spcAft>
                <a:spcPts val="1200"/>
              </a:spcAft>
              <a:buClr>
                <a:schemeClr val="dk2"/>
              </a:buClr>
              <a:buSzPts val="1100"/>
              <a:buFont typeface="Arial"/>
              <a:buNone/>
            </a:pPr>
            <a:r>
              <a:rPr lang="hu" sz="1200">
                <a:solidFill>
                  <a:srgbClr val="202122"/>
                </a:solidFill>
                <a:highlight>
                  <a:srgbClr val="FFFFFF"/>
                </a:highlight>
                <a:latin typeface="Economica"/>
                <a:ea typeface="Economica"/>
                <a:cs typeface="Economica"/>
                <a:sym typeface="Economica"/>
              </a:rPr>
              <a:t>Karting is international and most countries have kart specific racing circuits. In Hungary, Kecskemét, there is a big kart circuit, licenced by the FIA (for international kart racing). But there are more than 10 smaller kart circuits in the region of Pest.</a:t>
            </a:r>
            <a:endParaRPr sz="1200">
              <a:solidFill>
                <a:srgbClr val="202122"/>
              </a:solidFill>
              <a:highlight>
                <a:srgbClr val="FFFFFF"/>
              </a:highlight>
              <a:latin typeface="Economica"/>
              <a:ea typeface="Economica"/>
              <a:cs typeface="Economica"/>
              <a:sym typeface="Economica"/>
            </a:endParaRPr>
          </a:p>
        </p:txBody>
      </p:sp>
      <p:pic>
        <p:nvPicPr>
          <p:cNvPr id="80" name="Google Shape;80;p14"/>
          <p:cNvPicPr preferRelativeResize="0"/>
          <p:nvPr/>
        </p:nvPicPr>
        <p:blipFill>
          <a:blip r:embed="rId3">
            <a:alphaModFix/>
          </a:blip>
          <a:stretch>
            <a:fillRect/>
          </a:stretch>
        </p:blipFill>
        <p:spPr>
          <a:xfrm>
            <a:off x="142575" y="392000"/>
            <a:ext cx="2104500" cy="1314200"/>
          </a:xfrm>
          <a:prstGeom prst="rect">
            <a:avLst/>
          </a:prstGeom>
          <a:noFill/>
          <a:ln>
            <a:noFill/>
          </a:ln>
        </p:spPr>
      </p:pic>
      <p:pic>
        <p:nvPicPr>
          <p:cNvPr id="81" name="Google Shape;81;p14"/>
          <p:cNvPicPr preferRelativeResize="0"/>
          <p:nvPr/>
        </p:nvPicPr>
        <p:blipFill>
          <a:blip r:embed="rId4">
            <a:alphaModFix/>
          </a:blip>
          <a:stretch>
            <a:fillRect/>
          </a:stretch>
        </p:blipFill>
        <p:spPr>
          <a:xfrm>
            <a:off x="142575" y="1870250"/>
            <a:ext cx="2104499" cy="1402999"/>
          </a:xfrm>
          <a:prstGeom prst="rect">
            <a:avLst/>
          </a:prstGeom>
          <a:noFill/>
          <a:ln>
            <a:noFill/>
          </a:ln>
        </p:spPr>
      </p:pic>
      <p:pic>
        <p:nvPicPr>
          <p:cNvPr id="82" name="Google Shape;82;p14"/>
          <p:cNvPicPr preferRelativeResize="0"/>
          <p:nvPr/>
        </p:nvPicPr>
        <p:blipFill>
          <a:blip r:embed="rId5">
            <a:alphaModFix/>
          </a:blip>
          <a:stretch>
            <a:fillRect/>
          </a:stretch>
        </p:blipFill>
        <p:spPr>
          <a:xfrm>
            <a:off x="142575" y="3628100"/>
            <a:ext cx="2104499" cy="722445"/>
          </a:xfrm>
          <a:prstGeom prst="rect">
            <a:avLst/>
          </a:prstGeom>
          <a:noFill/>
          <a:ln>
            <a:noFill/>
          </a:ln>
        </p:spPr>
      </p:pic>
    </p:spTree>
  </p:cSld>
  <p:clrMapOvr>
    <a:masterClrMapping/>
  </p:clrMapOvr>
  <mc:AlternateContent>
    <mc:Choice Requires="p14">
      <p:transition spd="slow" p14:dur="4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2500"/>
                                        <p:tgtEl>
                                          <p:spTgt spid="78"/>
                                        </p:tgtEl>
                                        <p:attrNameLst>
                                          <p:attrName>ppt_w</p:attrName>
                                        </p:attrNameLst>
                                      </p:cBhvr>
                                      <p:tavLst>
                                        <p:tav fmla="" tm="0">
                                          <p:val>
                                            <p:strVal val="0"/>
                                          </p:val>
                                        </p:tav>
                                        <p:tav fmla="" tm="100000">
                                          <p:val>
                                            <p:strVal val="#ppt_w"/>
                                          </p:val>
                                        </p:tav>
                                      </p:tavLst>
                                    </p:anim>
                                    <p:anim calcmode="lin" valueType="num">
                                      <p:cBhvr additive="base">
                                        <p:cTn dur="2500"/>
                                        <p:tgtEl>
                                          <p:spTgt spid="78"/>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Effect filter="fade" transition="in">
                                      <p:cBhvr>
                                        <p:cTn dur="2600"/>
                                        <p:tgtEl>
                                          <p:spTgt spid="79">
                                            <p:txEl>
                                              <p:pRg end="0" st="0"/>
                                            </p:txEl>
                                          </p:spTgt>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Effect filter="fade" transition="in">
                                      <p:cBhvr>
                                        <p:cTn dur="2600"/>
                                        <p:tgtEl>
                                          <p:spTgt spid="79">
                                            <p:txEl>
                                              <p:pRg end="1" st="1"/>
                                            </p:txEl>
                                          </p:spTgt>
                                        </p:tgtEl>
                                      </p:cBhvr>
                                    </p:animEffect>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animEffect filter="fade" transition="in">
                                      <p:cBhvr>
                                        <p:cTn dur="2600"/>
                                        <p:tgtEl>
                                          <p:spTgt spid="79">
                                            <p:txEl>
                                              <p:pRg end="2" st="2"/>
                                            </p:txEl>
                                          </p:spTgt>
                                        </p:tgtEl>
                                      </p:cBhvr>
                                    </p:animEffect>
                                  </p:childTnLst>
                                </p:cTn>
                              </p:par>
                            </p:childTnLst>
                          </p:cTn>
                        </p:par>
                        <p:par>
                          <p:cTn fill="hold">
                            <p:stCondLst>
                              <p:cond delay="10300"/>
                            </p:stCondLst>
                            <p:childTnLst>
                              <p:par>
                                <p:cTn fill="hold" nodeType="afterEffect" presetClass="entr" presetID="10"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animEffect filter="fade" transition="in">
                                      <p:cBhvr>
                                        <p:cTn dur="2600"/>
                                        <p:tgtEl>
                                          <p:spTgt spid="79">
                                            <p:txEl>
                                              <p:pRg end="3" st="3"/>
                                            </p:txEl>
                                          </p:spTgt>
                                        </p:tgtEl>
                                      </p:cBhvr>
                                    </p:animEffect>
                                  </p:childTnLst>
                                </p:cTn>
                              </p:par>
                            </p:childTnLst>
                          </p:cTn>
                        </p:par>
                        <p:par>
                          <p:cTn fill="hold">
                            <p:stCondLst>
                              <p:cond delay="12900"/>
                            </p:stCondLst>
                            <p:childTnLst>
                              <p:par>
                                <p:cTn fill="hold" nodeType="afterEffect" presetClass="entr" presetID="10" presetSubtype="0">
                                  <p:stCondLst>
                                    <p:cond delay="0"/>
                                  </p:stCondLst>
                                  <p:childTnLst>
                                    <p:set>
                                      <p:cBhvr>
                                        <p:cTn dur="1" fill="hold">
                                          <p:stCondLst>
                                            <p:cond delay="0"/>
                                          </p:stCondLst>
                                        </p:cTn>
                                        <p:tgtEl>
                                          <p:spTgt spid="79">
                                            <p:txEl>
                                              <p:pRg end="4" st="4"/>
                                            </p:txEl>
                                          </p:spTgt>
                                        </p:tgtEl>
                                        <p:attrNameLst>
                                          <p:attrName>style.visibility</p:attrName>
                                        </p:attrNameLst>
                                      </p:cBhvr>
                                      <p:to>
                                        <p:strVal val="visible"/>
                                      </p:to>
                                    </p:set>
                                    <p:animEffect filter="fade" transition="in">
                                      <p:cBhvr>
                                        <p:cTn dur="2600"/>
                                        <p:tgtEl>
                                          <p:spTgt spid="79">
                                            <p:txEl>
                                              <p:pRg end="4" st="4"/>
                                            </p:txEl>
                                          </p:spTgt>
                                        </p:tgtEl>
                                      </p:cBhvr>
                                    </p:animEffect>
                                  </p:childTnLst>
                                </p:cTn>
                              </p:par>
                              <p:par>
                                <p:cTn fill="hold" nodeType="withEffect" presetClass="entr" presetID="23" presetSubtype="16">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2000"/>
                                        <p:tgtEl>
                                          <p:spTgt spid="80"/>
                                        </p:tgtEl>
                                        <p:attrNameLst>
                                          <p:attrName>ppt_w</p:attrName>
                                        </p:attrNameLst>
                                      </p:cBhvr>
                                      <p:tavLst>
                                        <p:tav fmla="" tm="0">
                                          <p:val>
                                            <p:strVal val="0"/>
                                          </p:val>
                                        </p:tav>
                                        <p:tav fmla="" tm="100000">
                                          <p:val>
                                            <p:strVal val="#ppt_w"/>
                                          </p:val>
                                        </p:tav>
                                      </p:tavLst>
                                    </p:anim>
                                    <p:anim calcmode="lin" valueType="num">
                                      <p:cBhvr additive="base">
                                        <p:cTn dur="2000"/>
                                        <p:tgtEl>
                                          <p:spTgt spid="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2000"/>
                                        <p:tgtEl>
                                          <p:spTgt spid="81"/>
                                        </p:tgtEl>
                                        <p:attrNameLst>
                                          <p:attrName>ppt_w</p:attrName>
                                        </p:attrNameLst>
                                      </p:cBhvr>
                                      <p:tavLst>
                                        <p:tav fmla="" tm="0">
                                          <p:val>
                                            <p:strVal val="0"/>
                                          </p:val>
                                        </p:tav>
                                        <p:tav fmla="" tm="100000">
                                          <p:val>
                                            <p:strVal val="#ppt_w"/>
                                          </p:val>
                                        </p:tav>
                                      </p:tavLst>
                                    </p:anim>
                                    <p:anim calcmode="lin" valueType="num">
                                      <p:cBhvr additive="base">
                                        <p:cTn dur="2000"/>
                                        <p:tgtEl>
                                          <p:spTgt spid="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ppt_w</p:attrName>
                                        </p:attrNameLst>
                                      </p:cBhvr>
                                      <p:tavLst>
                                        <p:tav fmla="" tm="0">
                                          <p:val>
                                            <p:strVal val="0"/>
                                          </p:val>
                                        </p:tav>
                                        <p:tav fmla="" tm="100000">
                                          <p:val>
                                            <p:strVal val="#ppt_w"/>
                                          </p:val>
                                        </p:tav>
                                      </p:tavLst>
                                    </p:anim>
                                    <p:anim calcmode="lin" valueType="num">
                                      <p:cBhvr additive="base">
                                        <p:cTn dur="1000"/>
                                        <p:tgtEl>
                                          <p:spTgt spid="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t>Where can u try out karting?</a:t>
            </a:r>
            <a:endParaRPr/>
          </a:p>
        </p:txBody>
      </p:sp>
      <p:pic>
        <p:nvPicPr>
          <p:cNvPr id="88" name="Google Shape;88;p15"/>
          <p:cNvPicPr preferRelativeResize="0"/>
          <p:nvPr/>
        </p:nvPicPr>
        <p:blipFill>
          <a:blip r:embed="rId3">
            <a:alphaModFix/>
          </a:blip>
          <a:stretch>
            <a:fillRect/>
          </a:stretch>
        </p:blipFill>
        <p:spPr>
          <a:xfrm>
            <a:off x="226500" y="1484875"/>
            <a:ext cx="2173751" cy="2173751"/>
          </a:xfrm>
          <a:prstGeom prst="rect">
            <a:avLst/>
          </a:prstGeom>
          <a:noFill/>
          <a:ln>
            <a:noFill/>
          </a:ln>
        </p:spPr>
      </p:pic>
      <p:sp>
        <p:nvSpPr>
          <p:cNvPr id="89" name="Google Shape;89;p15"/>
          <p:cNvSpPr txBox="1"/>
          <p:nvPr/>
        </p:nvSpPr>
        <p:spPr>
          <a:xfrm>
            <a:off x="226475" y="3791450"/>
            <a:ext cx="2173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hu" sz="1000">
                <a:solidFill>
                  <a:schemeClr val="dk2"/>
                </a:solidFill>
                <a:latin typeface="Lato"/>
                <a:ea typeface="Lato"/>
                <a:cs typeface="Lato"/>
                <a:sym typeface="Lato"/>
              </a:rPr>
              <a:t>Hungaroring kart center, Mogyoród</a:t>
            </a:r>
            <a:endParaRPr sz="600">
              <a:latin typeface="Lato"/>
              <a:ea typeface="Lato"/>
              <a:cs typeface="Lato"/>
              <a:sym typeface="Lato"/>
            </a:endParaRPr>
          </a:p>
        </p:txBody>
      </p:sp>
      <p:pic>
        <p:nvPicPr>
          <p:cNvPr id="90" name="Google Shape;90;p15"/>
          <p:cNvPicPr preferRelativeResize="0"/>
          <p:nvPr/>
        </p:nvPicPr>
        <p:blipFill>
          <a:blip r:embed="rId4">
            <a:alphaModFix/>
          </a:blip>
          <a:stretch>
            <a:fillRect/>
          </a:stretch>
        </p:blipFill>
        <p:spPr>
          <a:xfrm>
            <a:off x="2679364" y="1484875"/>
            <a:ext cx="5910421" cy="2028951"/>
          </a:xfrm>
          <a:prstGeom prst="rect">
            <a:avLst/>
          </a:prstGeom>
          <a:noFill/>
          <a:ln>
            <a:noFill/>
          </a:ln>
        </p:spPr>
      </p:pic>
      <p:sp>
        <p:nvSpPr>
          <p:cNvPr id="91" name="Google Shape;91;p15"/>
          <p:cNvSpPr txBox="1"/>
          <p:nvPr/>
        </p:nvSpPr>
        <p:spPr>
          <a:xfrm>
            <a:off x="4527875" y="3658625"/>
            <a:ext cx="2213400" cy="76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hu" sz="1200">
                <a:solidFill>
                  <a:schemeClr val="dk2"/>
                </a:solidFill>
                <a:latin typeface="Lato"/>
                <a:ea typeface="Lato"/>
                <a:cs typeface="Lato"/>
                <a:sym typeface="Lato"/>
              </a:rPr>
              <a:t>Gokart stadion, Kecskemét</a:t>
            </a:r>
            <a:endParaRPr sz="1200">
              <a:solidFill>
                <a:schemeClr val="dk2"/>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ppt_w</p:attrName>
                                        </p:attrNameLst>
                                      </p:cBhvr>
                                      <p:tavLst>
                                        <p:tav fmla="" tm="0">
                                          <p:val>
                                            <p:strVal val="0"/>
                                          </p:val>
                                        </p:tav>
                                        <p:tav fmla="" tm="100000">
                                          <p:val>
                                            <p:strVal val="#ppt_w"/>
                                          </p:val>
                                        </p:tav>
                                      </p:tavLst>
                                    </p:anim>
                                    <p:anim calcmode="lin" valueType="num">
                                      <p:cBhvr additive="base">
                                        <p:cTn dur="1000"/>
                                        <p:tgtEl>
                                          <p:spTgt spid="8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2500"/>
                                        <p:tgtEl>
                                          <p:spTgt spid="88"/>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2500"/>
                                        <p:tgtEl>
                                          <p:spTgt spid="89"/>
                                        </p:tgtEl>
                                      </p:cBhvr>
                                    </p:animEffect>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2500"/>
                                        <p:tgtEl>
                                          <p:spTgt spid="90"/>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2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5" name="Shape 95"/>
        <p:cNvGrpSpPr/>
        <p:nvPr/>
      </p:nvGrpSpPr>
      <p:grpSpPr>
        <a:xfrm>
          <a:off x="0" y="0"/>
          <a:ext cx="0" cy="0"/>
          <a:chOff x="0" y="0"/>
          <a:chExt cx="0" cy="0"/>
        </a:xfrm>
      </p:grpSpPr>
      <p:sp>
        <p:nvSpPr>
          <p:cNvPr id="96" name="Google Shape;96;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hu"/>
              <a:t>Where can u try out karting?</a:t>
            </a:r>
            <a:endParaRPr/>
          </a:p>
          <a:p>
            <a:pPr indent="0" lvl="0" marL="0" rtl="0" algn="l">
              <a:spcBef>
                <a:spcPts val="0"/>
              </a:spcBef>
              <a:spcAft>
                <a:spcPts val="0"/>
              </a:spcAft>
              <a:buNone/>
            </a:pPr>
            <a:r>
              <a:t/>
            </a:r>
            <a:endParaRPr/>
          </a:p>
        </p:txBody>
      </p:sp>
      <p:pic>
        <p:nvPicPr>
          <p:cNvPr id="97" name="Google Shape;97;p16"/>
          <p:cNvPicPr preferRelativeResize="0"/>
          <p:nvPr/>
        </p:nvPicPr>
        <p:blipFill>
          <a:blip r:embed="rId3">
            <a:alphaModFix/>
          </a:blip>
          <a:stretch>
            <a:fillRect/>
          </a:stretch>
        </p:blipFill>
        <p:spPr>
          <a:xfrm>
            <a:off x="789100" y="1788225"/>
            <a:ext cx="2281399" cy="1711049"/>
          </a:xfrm>
          <a:prstGeom prst="rect">
            <a:avLst/>
          </a:prstGeom>
          <a:noFill/>
          <a:ln>
            <a:noFill/>
          </a:ln>
        </p:spPr>
      </p:pic>
      <p:sp>
        <p:nvSpPr>
          <p:cNvPr id="98" name="Google Shape;98;p16"/>
          <p:cNvSpPr txBox="1"/>
          <p:nvPr/>
        </p:nvSpPr>
        <p:spPr>
          <a:xfrm>
            <a:off x="962075" y="3735575"/>
            <a:ext cx="18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Kart Farm, Csömör</a:t>
            </a:r>
            <a:endParaRPr>
              <a:latin typeface="Lato"/>
              <a:ea typeface="Lato"/>
              <a:cs typeface="Lato"/>
              <a:sym typeface="Lato"/>
            </a:endParaRPr>
          </a:p>
        </p:txBody>
      </p:sp>
      <p:pic>
        <p:nvPicPr>
          <p:cNvPr id="99" name="Google Shape;99;p16"/>
          <p:cNvPicPr preferRelativeResize="0"/>
          <p:nvPr/>
        </p:nvPicPr>
        <p:blipFill>
          <a:blip r:embed="rId4">
            <a:alphaModFix/>
          </a:blip>
          <a:stretch>
            <a:fillRect/>
          </a:stretch>
        </p:blipFill>
        <p:spPr>
          <a:xfrm>
            <a:off x="3817250" y="1788225"/>
            <a:ext cx="2281401" cy="1711046"/>
          </a:xfrm>
          <a:prstGeom prst="rect">
            <a:avLst/>
          </a:prstGeom>
          <a:noFill/>
          <a:ln>
            <a:noFill/>
          </a:ln>
        </p:spPr>
      </p:pic>
      <p:sp>
        <p:nvSpPr>
          <p:cNvPr id="100" name="Google Shape;100;p16"/>
          <p:cNvSpPr txBox="1"/>
          <p:nvPr/>
        </p:nvSpPr>
        <p:spPr>
          <a:xfrm>
            <a:off x="3817200" y="3735575"/>
            <a:ext cx="22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Battaring, Százhalombatta</a:t>
            </a:r>
            <a:endParaRPr>
              <a:latin typeface="Lato"/>
              <a:ea typeface="Lato"/>
              <a:cs typeface="Lato"/>
              <a:sym typeface="Lato"/>
            </a:endParaRPr>
          </a:p>
        </p:txBody>
      </p:sp>
      <p:pic>
        <p:nvPicPr>
          <p:cNvPr id="101" name="Google Shape;101;p16"/>
          <p:cNvPicPr preferRelativeResize="0"/>
          <p:nvPr/>
        </p:nvPicPr>
        <p:blipFill>
          <a:blip r:embed="rId5">
            <a:alphaModFix/>
          </a:blip>
          <a:stretch>
            <a:fillRect/>
          </a:stretch>
        </p:blipFill>
        <p:spPr>
          <a:xfrm>
            <a:off x="6845400" y="1788225"/>
            <a:ext cx="1285169" cy="1711050"/>
          </a:xfrm>
          <a:prstGeom prst="rect">
            <a:avLst/>
          </a:prstGeom>
          <a:noFill/>
          <a:ln>
            <a:noFill/>
          </a:ln>
        </p:spPr>
      </p:pic>
      <p:sp>
        <p:nvSpPr>
          <p:cNvPr id="102" name="Google Shape;102;p16"/>
          <p:cNvSpPr txBox="1"/>
          <p:nvPr/>
        </p:nvSpPr>
        <p:spPr>
          <a:xfrm>
            <a:off x="6801738" y="3735575"/>
            <a:ext cx="13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G1, Asia center</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ppt_w</p:attrName>
                                        </p:attrNameLst>
                                      </p:cBhvr>
                                      <p:tavLst>
                                        <p:tav fmla="" tm="0">
                                          <p:val>
                                            <p:strVal val="0"/>
                                          </p:val>
                                        </p:tav>
                                        <p:tav fmla="" tm="100000">
                                          <p:val>
                                            <p:strVal val="#ppt_w"/>
                                          </p:val>
                                        </p:tav>
                                      </p:tavLst>
                                    </p:anim>
                                    <p:anim calcmode="lin" valueType="num">
                                      <p:cBhvr additive="base">
                                        <p:cTn dur="1000"/>
                                        <p:tgtEl>
                                          <p:spTgt spid="9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2500"/>
                                        <p:tgtEl>
                                          <p:spTgt spid="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2500"/>
                                        <p:tgtEl>
                                          <p:spTgt spid="98"/>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2500"/>
                                        <p:tgtEl>
                                          <p:spTgt spid="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2500"/>
                                        <p:tgtEl>
                                          <p:spTgt spid="100"/>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2500"/>
                                        <p:tgtEl>
                                          <p:spTgt spid="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2500"/>
                                        <p:tgtEl>
                                          <p:spTgt spid="1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hu"/>
              <a:t>Where can u try out karting?</a:t>
            </a:r>
            <a:endParaRPr/>
          </a:p>
        </p:txBody>
      </p:sp>
      <p:pic>
        <p:nvPicPr>
          <p:cNvPr id="108" name="Google Shape;108;p17"/>
          <p:cNvPicPr preferRelativeResize="0"/>
          <p:nvPr/>
        </p:nvPicPr>
        <p:blipFill>
          <a:blip r:embed="rId3">
            <a:alphaModFix/>
          </a:blip>
          <a:stretch>
            <a:fillRect/>
          </a:stretch>
        </p:blipFill>
        <p:spPr>
          <a:xfrm>
            <a:off x="230225" y="1689175"/>
            <a:ext cx="2805725" cy="1586500"/>
          </a:xfrm>
          <a:prstGeom prst="rect">
            <a:avLst/>
          </a:prstGeom>
          <a:noFill/>
          <a:ln>
            <a:noFill/>
          </a:ln>
        </p:spPr>
      </p:pic>
      <p:sp>
        <p:nvSpPr>
          <p:cNvPr id="109" name="Google Shape;109;p17"/>
          <p:cNvSpPr txBox="1"/>
          <p:nvPr/>
        </p:nvSpPr>
        <p:spPr>
          <a:xfrm>
            <a:off x="645550" y="3495025"/>
            <a:ext cx="17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Budaring, Budaörs</a:t>
            </a:r>
            <a:endParaRPr>
              <a:latin typeface="Lato"/>
              <a:ea typeface="Lato"/>
              <a:cs typeface="Lato"/>
              <a:sym typeface="Lato"/>
            </a:endParaRPr>
          </a:p>
        </p:txBody>
      </p:sp>
      <p:pic>
        <p:nvPicPr>
          <p:cNvPr id="110" name="Google Shape;110;p17"/>
          <p:cNvPicPr preferRelativeResize="0"/>
          <p:nvPr/>
        </p:nvPicPr>
        <p:blipFill>
          <a:blip r:embed="rId4">
            <a:alphaModFix/>
          </a:blip>
          <a:stretch>
            <a:fillRect/>
          </a:stretch>
        </p:blipFill>
        <p:spPr>
          <a:xfrm>
            <a:off x="3640787" y="1640538"/>
            <a:ext cx="1862425" cy="1862425"/>
          </a:xfrm>
          <a:prstGeom prst="rect">
            <a:avLst/>
          </a:prstGeom>
          <a:noFill/>
          <a:ln>
            <a:noFill/>
          </a:ln>
        </p:spPr>
      </p:pic>
      <p:sp>
        <p:nvSpPr>
          <p:cNvPr id="111" name="Google Shape;111;p17"/>
          <p:cNvSpPr txBox="1"/>
          <p:nvPr/>
        </p:nvSpPr>
        <p:spPr>
          <a:xfrm>
            <a:off x="3473800" y="3686050"/>
            <a:ext cx="21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Driving Camp, Zsámbék</a:t>
            </a:r>
            <a:endParaRPr>
              <a:latin typeface="Lato"/>
              <a:ea typeface="Lato"/>
              <a:cs typeface="Lato"/>
              <a:sym typeface="Lato"/>
            </a:endParaRPr>
          </a:p>
        </p:txBody>
      </p:sp>
      <p:pic>
        <p:nvPicPr>
          <p:cNvPr id="112" name="Google Shape;112;p17"/>
          <p:cNvPicPr preferRelativeResize="0"/>
          <p:nvPr/>
        </p:nvPicPr>
        <p:blipFill>
          <a:blip r:embed="rId5">
            <a:alphaModFix/>
          </a:blip>
          <a:stretch>
            <a:fillRect/>
          </a:stretch>
        </p:blipFill>
        <p:spPr>
          <a:xfrm>
            <a:off x="6296450" y="1646838"/>
            <a:ext cx="2228227" cy="1671174"/>
          </a:xfrm>
          <a:prstGeom prst="rect">
            <a:avLst/>
          </a:prstGeom>
          <a:noFill/>
          <a:ln>
            <a:noFill/>
          </a:ln>
        </p:spPr>
      </p:pic>
      <p:sp>
        <p:nvSpPr>
          <p:cNvPr id="113" name="Google Shape;113;p17"/>
          <p:cNvSpPr txBox="1"/>
          <p:nvPr/>
        </p:nvSpPr>
        <p:spPr>
          <a:xfrm>
            <a:off x="6763650" y="3544550"/>
            <a:ext cx="16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Hell kart, Miskolc</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ppt_w</p:attrName>
                                        </p:attrNameLst>
                                      </p:cBhvr>
                                      <p:tavLst>
                                        <p:tav fmla="" tm="0">
                                          <p:val>
                                            <p:strVal val="0"/>
                                          </p:val>
                                        </p:tav>
                                        <p:tav fmla="" tm="100000">
                                          <p:val>
                                            <p:strVal val="#ppt_w"/>
                                          </p:val>
                                        </p:tav>
                                      </p:tavLst>
                                    </p:anim>
                                    <p:anim calcmode="lin" valueType="num">
                                      <p:cBhvr additive="base">
                                        <p:cTn dur="1000"/>
                                        <p:tgtEl>
                                          <p:spTgt spid="10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2500"/>
                                        <p:tgtEl>
                                          <p:spTgt spid="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2500"/>
                                        <p:tgtEl>
                                          <p:spTgt spid="109"/>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2500"/>
                                        <p:tgtEl>
                                          <p:spTgt spid="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2500"/>
                                        <p:tgtEl>
                                          <p:spTgt spid="111"/>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2500"/>
                                        <p:tgtEl>
                                          <p:spTgt spid="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2500"/>
                                        <p:tgtEl>
                                          <p:spTgt spid="1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7" name="Shape 117"/>
        <p:cNvGrpSpPr/>
        <p:nvPr/>
      </p:nvGrpSpPr>
      <p:grpSpPr>
        <a:xfrm>
          <a:off x="0" y="0"/>
          <a:ext cx="0" cy="0"/>
          <a:chOff x="0" y="0"/>
          <a:chExt cx="0" cy="0"/>
        </a:xfrm>
      </p:grpSpPr>
      <p:sp>
        <p:nvSpPr>
          <p:cNvPr id="118" name="Google Shape;118;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hu"/>
              <a:t>Where can u try out karting?</a:t>
            </a:r>
            <a:endParaRPr/>
          </a:p>
          <a:p>
            <a:pPr indent="0" lvl="0" marL="0" rtl="0" algn="l">
              <a:spcBef>
                <a:spcPts val="0"/>
              </a:spcBef>
              <a:spcAft>
                <a:spcPts val="0"/>
              </a:spcAft>
              <a:buNone/>
            </a:pPr>
            <a:r>
              <a:t/>
            </a:r>
            <a:endParaRPr/>
          </a:p>
        </p:txBody>
      </p:sp>
      <p:pic>
        <p:nvPicPr>
          <p:cNvPr id="119" name="Google Shape;119;p18"/>
          <p:cNvPicPr preferRelativeResize="0"/>
          <p:nvPr/>
        </p:nvPicPr>
        <p:blipFill>
          <a:blip r:embed="rId3">
            <a:alphaModFix/>
          </a:blip>
          <a:stretch>
            <a:fillRect/>
          </a:stretch>
        </p:blipFill>
        <p:spPr>
          <a:xfrm>
            <a:off x="414175" y="1703325"/>
            <a:ext cx="2638000" cy="1480400"/>
          </a:xfrm>
          <a:prstGeom prst="rect">
            <a:avLst/>
          </a:prstGeom>
          <a:noFill/>
          <a:ln>
            <a:noFill/>
          </a:ln>
        </p:spPr>
      </p:pic>
      <p:sp>
        <p:nvSpPr>
          <p:cNvPr id="120" name="Google Shape;120;p18"/>
          <p:cNvSpPr txBox="1"/>
          <p:nvPr/>
        </p:nvSpPr>
        <p:spPr>
          <a:xfrm>
            <a:off x="788613" y="3410125"/>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Silverkart, Budapest</a:t>
            </a:r>
            <a:endParaRPr>
              <a:latin typeface="Lato"/>
              <a:ea typeface="Lato"/>
              <a:cs typeface="Lato"/>
              <a:sym typeface="Lato"/>
            </a:endParaRPr>
          </a:p>
        </p:txBody>
      </p:sp>
      <p:pic>
        <p:nvPicPr>
          <p:cNvPr id="121" name="Google Shape;121;p18"/>
          <p:cNvPicPr preferRelativeResize="0"/>
          <p:nvPr/>
        </p:nvPicPr>
        <p:blipFill>
          <a:blip r:embed="rId4">
            <a:alphaModFix/>
          </a:blip>
          <a:stretch>
            <a:fillRect/>
          </a:stretch>
        </p:blipFill>
        <p:spPr>
          <a:xfrm>
            <a:off x="3314275" y="1603825"/>
            <a:ext cx="2218350" cy="1792575"/>
          </a:xfrm>
          <a:prstGeom prst="rect">
            <a:avLst/>
          </a:prstGeom>
          <a:noFill/>
          <a:ln>
            <a:noFill/>
          </a:ln>
        </p:spPr>
      </p:pic>
      <p:sp>
        <p:nvSpPr>
          <p:cNvPr id="122" name="Google Shape;122;p18"/>
          <p:cNvSpPr txBox="1"/>
          <p:nvPr/>
        </p:nvSpPr>
        <p:spPr>
          <a:xfrm>
            <a:off x="3401050" y="3572850"/>
            <a:ext cx="20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Gokart aréna, Budapest</a:t>
            </a:r>
            <a:endParaRPr>
              <a:latin typeface="Lato"/>
              <a:ea typeface="Lato"/>
              <a:cs typeface="Lato"/>
              <a:sym typeface="Lato"/>
            </a:endParaRPr>
          </a:p>
        </p:txBody>
      </p:sp>
      <p:pic>
        <p:nvPicPr>
          <p:cNvPr id="123" name="Google Shape;123;p18"/>
          <p:cNvPicPr preferRelativeResize="0"/>
          <p:nvPr/>
        </p:nvPicPr>
        <p:blipFill>
          <a:blip r:embed="rId5">
            <a:alphaModFix/>
          </a:blip>
          <a:stretch>
            <a:fillRect/>
          </a:stretch>
        </p:blipFill>
        <p:spPr>
          <a:xfrm>
            <a:off x="5890300" y="1703738"/>
            <a:ext cx="2831551" cy="1592750"/>
          </a:xfrm>
          <a:prstGeom prst="rect">
            <a:avLst/>
          </a:prstGeom>
          <a:noFill/>
          <a:ln>
            <a:noFill/>
          </a:ln>
        </p:spPr>
      </p:pic>
      <p:sp>
        <p:nvSpPr>
          <p:cNvPr id="124" name="Google Shape;124;p18"/>
          <p:cNvSpPr txBox="1"/>
          <p:nvPr/>
        </p:nvSpPr>
        <p:spPr>
          <a:xfrm>
            <a:off x="6389875" y="3523325"/>
            <a:ext cx="183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a:latin typeface="Lato"/>
                <a:ea typeface="Lato"/>
                <a:cs typeface="Lato"/>
                <a:sym typeface="Lato"/>
              </a:rPr>
              <a:t>Flashkart, Budapest</a:t>
            </a:r>
            <a:br>
              <a:rPr lang="hu">
                <a:latin typeface="Lato"/>
                <a:ea typeface="Lato"/>
                <a:cs typeface="Lato"/>
                <a:sym typeface="Lato"/>
              </a:rPr>
            </a:br>
            <a:r>
              <a:rPr lang="hu">
                <a:latin typeface="Lato"/>
                <a:ea typeface="Lato"/>
                <a:cs typeface="Lato"/>
                <a:sym typeface="Lato"/>
              </a:rPr>
              <a:t>(electric kart)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ppt_w</p:attrName>
                                        </p:attrNameLst>
                                      </p:cBhvr>
                                      <p:tavLst>
                                        <p:tav fmla="" tm="0">
                                          <p:val>
                                            <p:strVal val="0"/>
                                          </p:val>
                                        </p:tav>
                                        <p:tav fmla="" tm="100000">
                                          <p:val>
                                            <p:strVal val="#ppt_w"/>
                                          </p:val>
                                        </p:tav>
                                      </p:tavLst>
                                    </p:anim>
                                    <p:anim calcmode="lin" valueType="num">
                                      <p:cBhvr additive="base">
                                        <p:cTn dur="1000"/>
                                        <p:tgtEl>
                                          <p:spTgt spid="11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2500"/>
                                        <p:tgtEl>
                                          <p:spTgt spid="1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2500"/>
                                        <p:tgtEl>
                                          <p:spTgt spid="120"/>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250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2500"/>
                                        <p:tgtEl>
                                          <p:spTgt spid="122"/>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2500"/>
                                        <p:tgtEl>
                                          <p:spTgt spid="1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2500"/>
                                        <p:tgtEl>
                                          <p:spTgt spid="1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8" name="Shape 128"/>
        <p:cNvGrpSpPr/>
        <p:nvPr/>
      </p:nvGrpSpPr>
      <p:grpSpPr>
        <a:xfrm>
          <a:off x="0" y="0"/>
          <a:ext cx="0" cy="0"/>
          <a:chOff x="0" y="0"/>
          <a:chExt cx="0" cy="0"/>
        </a:xfrm>
      </p:grpSpPr>
      <p:sp>
        <p:nvSpPr>
          <p:cNvPr id="129" name="Google Shape;129;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hu"/>
              <a:t>Why do u need to try out karting? Or why not?</a:t>
            </a:r>
            <a:endParaRPr/>
          </a:p>
        </p:txBody>
      </p:sp>
      <p:sp>
        <p:nvSpPr>
          <p:cNvPr id="130" name="Google Shape;130;p19"/>
          <p:cNvSpPr txBox="1"/>
          <p:nvPr>
            <p:ph idx="1" type="body"/>
          </p:nvPr>
        </p:nvSpPr>
        <p:spPr>
          <a:xfrm>
            <a:off x="2400300" y="1602675"/>
            <a:ext cx="32502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hu" sz="2500">
                <a:latin typeface="Economica"/>
                <a:ea typeface="Economica"/>
                <a:cs typeface="Economica"/>
                <a:sym typeface="Economica"/>
              </a:rPr>
              <a:t>Pros: </a:t>
            </a:r>
            <a:endParaRPr sz="2500">
              <a:latin typeface="Economica"/>
              <a:ea typeface="Economica"/>
              <a:cs typeface="Economica"/>
              <a:sym typeface="Economica"/>
            </a:endParaRPr>
          </a:p>
          <a:p>
            <a:pPr indent="-317500" lvl="0" marL="457200" rtl="0" algn="l">
              <a:spcBef>
                <a:spcPts val="1200"/>
              </a:spcBef>
              <a:spcAft>
                <a:spcPts val="0"/>
              </a:spcAft>
              <a:buSzPts val="1400"/>
              <a:buFont typeface="Economica"/>
              <a:buChar char="●"/>
            </a:pPr>
            <a:r>
              <a:rPr lang="hu">
                <a:latin typeface="Economica"/>
                <a:ea typeface="Economica"/>
                <a:cs typeface="Economica"/>
                <a:sym typeface="Economica"/>
              </a:rPr>
              <a:t>it’s a </a:t>
            </a:r>
            <a:r>
              <a:rPr b="1" lang="hu">
                <a:latin typeface="Economica"/>
                <a:ea typeface="Economica"/>
                <a:cs typeface="Economica"/>
                <a:sym typeface="Economica"/>
              </a:rPr>
              <a:t>cool</a:t>
            </a:r>
            <a:r>
              <a:rPr lang="hu">
                <a:latin typeface="Economica"/>
                <a:ea typeface="Economica"/>
                <a:cs typeface="Economica"/>
                <a:sym typeface="Economica"/>
              </a:rPr>
              <a:t> hobby</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it gives u </a:t>
            </a:r>
            <a:r>
              <a:rPr b="1" lang="hu">
                <a:latin typeface="Economica"/>
                <a:ea typeface="Economica"/>
                <a:cs typeface="Economica"/>
                <a:sym typeface="Economica"/>
              </a:rPr>
              <a:t>adrenaline</a:t>
            </a:r>
            <a:endParaRPr b="1">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feel yourself as a formula 1 driver</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it’s improve your </a:t>
            </a:r>
            <a:r>
              <a:rPr b="1" lang="hu">
                <a:latin typeface="Economica"/>
                <a:ea typeface="Economica"/>
                <a:cs typeface="Economica"/>
                <a:sym typeface="Economica"/>
              </a:rPr>
              <a:t>drive skills</a:t>
            </a:r>
            <a:endParaRPr b="1">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it’s good for your </a:t>
            </a:r>
            <a:r>
              <a:rPr b="1" lang="hu">
                <a:latin typeface="Economica"/>
                <a:ea typeface="Economica"/>
                <a:cs typeface="Economica"/>
                <a:sym typeface="Economica"/>
              </a:rPr>
              <a:t>mental and physical health</a:t>
            </a:r>
            <a:endParaRPr b="1">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learn how to </a:t>
            </a:r>
            <a:r>
              <a:rPr b="1" lang="hu">
                <a:latin typeface="Economica"/>
                <a:ea typeface="Economica"/>
                <a:cs typeface="Economica"/>
                <a:sym typeface="Economica"/>
              </a:rPr>
              <a:t>focus</a:t>
            </a:r>
            <a:r>
              <a:rPr lang="hu">
                <a:latin typeface="Economica"/>
                <a:ea typeface="Economica"/>
                <a:cs typeface="Economica"/>
                <a:sym typeface="Economica"/>
              </a:rPr>
              <a:t>, and to get the flow</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get beautiful </a:t>
            </a:r>
            <a:r>
              <a:rPr b="1" lang="hu">
                <a:latin typeface="Economica"/>
                <a:ea typeface="Economica"/>
                <a:cs typeface="Economica"/>
                <a:sym typeface="Economica"/>
              </a:rPr>
              <a:t>trophies</a:t>
            </a:r>
            <a:endParaRPr b="1">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b="1" lang="hu">
                <a:latin typeface="Economica"/>
                <a:ea typeface="Economica"/>
                <a:cs typeface="Economica"/>
                <a:sym typeface="Economica"/>
              </a:rPr>
              <a:t>if u are a girl: u can beat the boys!</a:t>
            </a:r>
            <a:endParaRPr b="1">
              <a:latin typeface="Economica"/>
              <a:ea typeface="Economica"/>
              <a:cs typeface="Economica"/>
              <a:sym typeface="Economica"/>
            </a:endParaRPr>
          </a:p>
        </p:txBody>
      </p:sp>
      <p:sp>
        <p:nvSpPr>
          <p:cNvPr id="131" name="Google Shape;131;p19"/>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hu" sz="2500">
                <a:latin typeface="Economica"/>
                <a:ea typeface="Economica"/>
                <a:cs typeface="Economica"/>
                <a:sym typeface="Economica"/>
              </a:rPr>
              <a:t>Cons:</a:t>
            </a:r>
            <a:endParaRPr sz="2500">
              <a:latin typeface="Economica"/>
              <a:ea typeface="Economica"/>
              <a:cs typeface="Economica"/>
              <a:sym typeface="Economica"/>
            </a:endParaRPr>
          </a:p>
          <a:p>
            <a:pPr indent="-317500" lvl="0" marL="457200" rtl="0" algn="l">
              <a:spcBef>
                <a:spcPts val="1200"/>
              </a:spcBef>
              <a:spcAft>
                <a:spcPts val="0"/>
              </a:spcAft>
              <a:buSzPts val="1400"/>
              <a:buFont typeface="Economica"/>
              <a:buChar char="●"/>
            </a:pPr>
            <a:r>
              <a:rPr lang="hu">
                <a:latin typeface="Economica"/>
                <a:ea typeface="Economica"/>
                <a:cs typeface="Economica"/>
                <a:sym typeface="Economica"/>
              </a:rPr>
              <a:t>it’s a </a:t>
            </a:r>
            <a:r>
              <a:rPr b="1" lang="hu">
                <a:latin typeface="Economica"/>
                <a:ea typeface="Economica"/>
                <a:cs typeface="Economica"/>
                <a:sym typeface="Economica"/>
              </a:rPr>
              <a:t>dangerous</a:t>
            </a:r>
            <a:r>
              <a:rPr lang="hu">
                <a:latin typeface="Economica"/>
                <a:ea typeface="Economica"/>
                <a:cs typeface="Economica"/>
                <a:sym typeface="Economica"/>
              </a:rPr>
              <a:t> sport</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hu">
                <a:latin typeface="Economica"/>
                <a:ea typeface="Economica"/>
                <a:cs typeface="Economica"/>
                <a:sym typeface="Economica"/>
              </a:rPr>
              <a:t>it’s pretty </a:t>
            </a:r>
            <a:r>
              <a:rPr b="1" lang="hu">
                <a:latin typeface="Economica"/>
                <a:ea typeface="Economica"/>
                <a:cs typeface="Economica"/>
                <a:sym typeface="Economica"/>
              </a:rPr>
              <a:t>expensive</a:t>
            </a:r>
            <a:r>
              <a:rPr lang="hu">
                <a:latin typeface="Economica"/>
                <a:ea typeface="Economica"/>
                <a:cs typeface="Economica"/>
                <a:sym typeface="Economica"/>
              </a:rPr>
              <a:t> sport</a:t>
            </a:r>
            <a:endParaRPr>
              <a:latin typeface="Economica"/>
              <a:ea typeface="Economica"/>
              <a:cs typeface="Economica"/>
              <a:sym typeface="Economica"/>
            </a:endParaRPr>
          </a:p>
        </p:txBody>
      </p:sp>
      <p:pic>
        <p:nvPicPr>
          <p:cNvPr id="132" name="Google Shape;132;p19"/>
          <p:cNvPicPr preferRelativeResize="0"/>
          <p:nvPr/>
        </p:nvPicPr>
        <p:blipFill>
          <a:blip r:embed="rId3">
            <a:alphaModFix/>
          </a:blip>
          <a:stretch>
            <a:fillRect/>
          </a:stretch>
        </p:blipFill>
        <p:spPr>
          <a:xfrm>
            <a:off x="237982" y="367900"/>
            <a:ext cx="1914926" cy="1273501"/>
          </a:xfrm>
          <a:prstGeom prst="rect">
            <a:avLst/>
          </a:prstGeom>
          <a:noFill/>
          <a:ln>
            <a:noFill/>
          </a:ln>
        </p:spPr>
      </p:pic>
      <p:pic>
        <p:nvPicPr>
          <p:cNvPr id="133" name="Google Shape;133;p19"/>
          <p:cNvPicPr preferRelativeResize="0"/>
          <p:nvPr/>
        </p:nvPicPr>
        <p:blipFill>
          <a:blip r:embed="rId4">
            <a:alphaModFix/>
          </a:blip>
          <a:stretch>
            <a:fillRect/>
          </a:stretch>
        </p:blipFill>
        <p:spPr>
          <a:xfrm>
            <a:off x="218875" y="1920388"/>
            <a:ext cx="1953126" cy="1302720"/>
          </a:xfrm>
          <a:prstGeom prst="rect">
            <a:avLst/>
          </a:prstGeom>
          <a:noFill/>
          <a:ln>
            <a:noFill/>
          </a:ln>
        </p:spPr>
      </p:pic>
      <p:pic>
        <p:nvPicPr>
          <p:cNvPr id="134" name="Google Shape;134;p19"/>
          <p:cNvPicPr preferRelativeResize="0"/>
          <p:nvPr/>
        </p:nvPicPr>
        <p:blipFill>
          <a:blip r:embed="rId5">
            <a:alphaModFix/>
          </a:blip>
          <a:stretch>
            <a:fillRect/>
          </a:stretch>
        </p:blipFill>
        <p:spPr>
          <a:xfrm>
            <a:off x="218875" y="3444790"/>
            <a:ext cx="1953125" cy="1160286"/>
          </a:xfrm>
          <a:prstGeom prst="rect">
            <a:avLst/>
          </a:prstGeom>
          <a:noFill/>
          <a:ln>
            <a:noFill/>
          </a:ln>
        </p:spPr>
      </p:pic>
      <p:pic>
        <p:nvPicPr>
          <p:cNvPr id="135" name="Google Shape;135;p19"/>
          <p:cNvPicPr preferRelativeResize="0"/>
          <p:nvPr/>
        </p:nvPicPr>
        <p:blipFill>
          <a:blip r:embed="rId6">
            <a:alphaModFix/>
          </a:blip>
          <a:stretch>
            <a:fillRect/>
          </a:stretch>
        </p:blipFill>
        <p:spPr>
          <a:xfrm>
            <a:off x="5822675" y="2961307"/>
            <a:ext cx="2797646" cy="1527950"/>
          </a:xfrm>
          <a:prstGeom prst="rect">
            <a:avLst/>
          </a:prstGeom>
          <a:noFill/>
          <a:ln>
            <a:noFill/>
          </a:ln>
        </p:spPr>
      </p:pic>
    </p:spTree>
  </p:cSld>
  <p:clrMapOvr>
    <a:masterClrMapping/>
  </p:clrMapOvr>
  <mc:AlternateContent>
    <mc:Choice Requires="p14">
      <p:transition spd="slow" p14:dur="4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2500"/>
                                        <p:tgtEl>
                                          <p:spTgt spid="129"/>
                                        </p:tgtEl>
                                        <p:attrNameLst>
                                          <p:attrName>ppt_w</p:attrName>
                                        </p:attrNameLst>
                                      </p:cBhvr>
                                      <p:tavLst>
                                        <p:tav fmla="" tm="0">
                                          <p:val>
                                            <p:strVal val="0"/>
                                          </p:val>
                                        </p:tav>
                                        <p:tav fmla="" tm="100000">
                                          <p:val>
                                            <p:strVal val="#ppt_w"/>
                                          </p:val>
                                        </p:tav>
                                      </p:tavLst>
                                    </p:anim>
                                    <p:anim calcmode="lin" valueType="num">
                                      <p:cBhvr additive="base">
                                        <p:cTn dur="2500"/>
                                        <p:tgtEl>
                                          <p:spTgt spid="129"/>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1000"/>
                                        <p:tgtEl>
                                          <p:spTgt spid="130">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1000"/>
                                        <p:tgtEl>
                                          <p:spTgt spid="130">
                                            <p:txEl>
                                              <p:pRg end="1" st="1"/>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1000"/>
                                        <p:tgtEl>
                                          <p:spTgt spid="130">
                                            <p:txEl>
                                              <p:pRg end="2" st="2"/>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animEffect filter="fade" transition="in">
                                      <p:cBhvr>
                                        <p:cTn dur="1000"/>
                                        <p:tgtEl>
                                          <p:spTgt spid="130">
                                            <p:txEl>
                                              <p:pRg end="3" st="3"/>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animEffect filter="fade" transition="in">
                                      <p:cBhvr>
                                        <p:cTn dur="1000"/>
                                        <p:tgtEl>
                                          <p:spTgt spid="130">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animEffect filter="fade" transition="in">
                                      <p:cBhvr>
                                        <p:cTn dur="1000"/>
                                        <p:tgtEl>
                                          <p:spTgt spid="130">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animEffect filter="fade" transition="in">
                                      <p:cBhvr>
                                        <p:cTn dur="1000"/>
                                        <p:tgtEl>
                                          <p:spTgt spid="130">
                                            <p:txEl>
                                              <p:pRg end="6" st="6"/>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animEffect filter="fade" transition="in">
                                      <p:cBhvr>
                                        <p:cTn dur="1000"/>
                                        <p:tgtEl>
                                          <p:spTgt spid="130">
                                            <p:txEl>
                                              <p:pRg end="7" st="7"/>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animEffect filter="fade" transition="in">
                                      <p:cBhvr>
                                        <p:cTn dur="1000"/>
                                        <p:tgtEl>
                                          <p:spTgt spid="130">
                                            <p:txEl>
                                              <p:pRg end="8" st="8"/>
                                            </p:txEl>
                                          </p:spTgt>
                                        </p:tgtEl>
                                      </p:cBhvr>
                                    </p:animEffect>
                                  </p:childTnLst>
                                </p:cTn>
                              </p:par>
                              <p:par>
                                <p:cTn fill="hold" nodeType="withEffect" presetClass="entr" presetID="23" presetSubtype="16">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2000"/>
                                        <p:tgtEl>
                                          <p:spTgt spid="132"/>
                                        </p:tgtEl>
                                        <p:attrNameLst>
                                          <p:attrName>ppt_w</p:attrName>
                                        </p:attrNameLst>
                                      </p:cBhvr>
                                      <p:tavLst>
                                        <p:tav fmla="" tm="0">
                                          <p:val>
                                            <p:strVal val="0"/>
                                          </p:val>
                                        </p:tav>
                                        <p:tav fmla="" tm="100000">
                                          <p:val>
                                            <p:strVal val="#ppt_w"/>
                                          </p:val>
                                        </p:tav>
                                      </p:tavLst>
                                    </p:anim>
                                    <p:anim calcmode="lin" valueType="num">
                                      <p:cBhvr additive="base">
                                        <p:cTn dur="2000"/>
                                        <p:tgtEl>
                                          <p:spTgt spid="1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2000"/>
                                        <p:tgtEl>
                                          <p:spTgt spid="133"/>
                                        </p:tgtEl>
                                        <p:attrNameLst>
                                          <p:attrName>ppt_w</p:attrName>
                                        </p:attrNameLst>
                                      </p:cBhvr>
                                      <p:tavLst>
                                        <p:tav fmla="" tm="0">
                                          <p:val>
                                            <p:strVal val="0"/>
                                          </p:val>
                                        </p:tav>
                                        <p:tav fmla="" tm="100000">
                                          <p:val>
                                            <p:strVal val="#ppt_w"/>
                                          </p:val>
                                        </p:tav>
                                      </p:tavLst>
                                    </p:anim>
                                    <p:anim calcmode="lin" valueType="num">
                                      <p:cBhvr additive="base">
                                        <p:cTn dur="2000"/>
                                        <p:tgtEl>
                                          <p:spTgt spid="1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ppt_w</p:attrName>
                                        </p:attrNameLst>
                                      </p:cBhvr>
                                      <p:tavLst>
                                        <p:tav fmla="" tm="0">
                                          <p:val>
                                            <p:strVal val="0"/>
                                          </p:val>
                                        </p:tav>
                                        <p:tav fmla="" tm="100000">
                                          <p:val>
                                            <p:strVal val="#ppt_w"/>
                                          </p:val>
                                        </p:tav>
                                      </p:tavLst>
                                    </p:anim>
                                    <p:anim calcmode="lin" valueType="num">
                                      <p:cBhvr additive="base">
                                        <p:cTn dur="1000"/>
                                        <p:tgtEl>
                                          <p:spTgt spid="134"/>
                                        </p:tgtEl>
                                        <p:attrNameLst>
                                          <p:attrName>ppt_h</p:attrName>
                                        </p:attrNameLst>
                                      </p:cBhvr>
                                      <p:tavLst>
                                        <p:tav fmla="" tm="0">
                                          <p:val>
                                            <p:strVal val="0"/>
                                          </p:val>
                                        </p:tav>
                                        <p:tav fmla="" tm="100000">
                                          <p:val>
                                            <p:strVal val="#ppt_h"/>
                                          </p:val>
                                        </p:tav>
                                      </p:tavLst>
                                    </p:anim>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2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9" name="Shape 139"/>
        <p:cNvGrpSpPr/>
        <p:nvPr/>
      </p:nvGrpSpPr>
      <p:grpSpPr>
        <a:xfrm>
          <a:off x="0" y="0"/>
          <a:ext cx="0" cy="0"/>
          <a:chOff x="0" y="0"/>
          <a:chExt cx="0" cy="0"/>
        </a:xfrm>
      </p:grpSpPr>
      <p:sp>
        <p:nvSpPr>
          <p:cNvPr id="140" name="Google Shape;140;p20"/>
          <p:cNvSpPr txBox="1"/>
          <p:nvPr>
            <p:ph idx="1" type="body"/>
          </p:nvPr>
        </p:nvSpPr>
        <p:spPr>
          <a:xfrm>
            <a:off x="427071" y="419700"/>
            <a:ext cx="4447500" cy="3936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hu"/>
              <a:t>Why did i start to kart racing as a girl?!</a:t>
            </a:r>
            <a:endParaRPr/>
          </a:p>
        </p:txBody>
      </p:sp>
      <p:sp>
        <p:nvSpPr>
          <p:cNvPr id="141" name="Google Shape;141;p20"/>
          <p:cNvSpPr txBox="1"/>
          <p:nvPr/>
        </p:nvSpPr>
        <p:spPr>
          <a:xfrm>
            <a:off x="448650" y="4252050"/>
            <a:ext cx="824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u" sz="1300">
                <a:latin typeface="Lato"/>
                <a:ea typeface="Lato"/>
                <a:cs typeface="Lato"/>
                <a:sym typeface="Lato"/>
              </a:rPr>
              <a:t>Because i wanted to get my name on the Wall of the Champions, and become the best kart racing girl in Hungary!</a:t>
            </a:r>
            <a:endParaRPr sz="1300">
              <a:latin typeface="Lato"/>
              <a:ea typeface="Lato"/>
              <a:cs typeface="Lato"/>
              <a:sym typeface="Lato"/>
            </a:endParaRPr>
          </a:p>
        </p:txBody>
      </p:sp>
      <p:pic>
        <p:nvPicPr>
          <p:cNvPr id="142" name="Google Shape;142;p20"/>
          <p:cNvPicPr preferRelativeResize="0"/>
          <p:nvPr/>
        </p:nvPicPr>
        <p:blipFill>
          <a:blip r:embed="rId3">
            <a:alphaModFix/>
          </a:blip>
          <a:stretch>
            <a:fillRect/>
          </a:stretch>
        </p:blipFill>
        <p:spPr>
          <a:xfrm>
            <a:off x="527299" y="978100"/>
            <a:ext cx="1741600" cy="3109149"/>
          </a:xfrm>
          <a:prstGeom prst="rect">
            <a:avLst/>
          </a:prstGeom>
          <a:noFill/>
          <a:ln>
            <a:noFill/>
          </a:ln>
        </p:spPr>
      </p:pic>
      <p:pic>
        <p:nvPicPr>
          <p:cNvPr id="143" name="Google Shape;143;p20"/>
          <p:cNvPicPr preferRelativeResize="0"/>
          <p:nvPr/>
        </p:nvPicPr>
        <p:blipFill>
          <a:blip r:embed="rId4">
            <a:alphaModFix/>
          </a:blip>
          <a:stretch>
            <a:fillRect/>
          </a:stretch>
        </p:blipFill>
        <p:spPr>
          <a:xfrm>
            <a:off x="2654650" y="3233350"/>
            <a:ext cx="2800006" cy="917463"/>
          </a:xfrm>
          <a:prstGeom prst="rect">
            <a:avLst/>
          </a:prstGeom>
          <a:noFill/>
          <a:ln>
            <a:noFill/>
          </a:ln>
        </p:spPr>
      </p:pic>
      <p:pic>
        <p:nvPicPr>
          <p:cNvPr id="144" name="Google Shape;144;p20"/>
          <p:cNvPicPr preferRelativeResize="0"/>
          <p:nvPr/>
        </p:nvPicPr>
        <p:blipFill>
          <a:blip r:embed="rId5">
            <a:alphaModFix/>
          </a:blip>
          <a:stretch>
            <a:fillRect/>
          </a:stretch>
        </p:blipFill>
        <p:spPr>
          <a:xfrm>
            <a:off x="2506064" y="813287"/>
            <a:ext cx="4372426" cy="2318824"/>
          </a:xfrm>
          <a:prstGeom prst="rect">
            <a:avLst/>
          </a:prstGeom>
          <a:noFill/>
          <a:ln>
            <a:noFill/>
          </a:ln>
        </p:spPr>
      </p:pic>
      <p:pic>
        <p:nvPicPr>
          <p:cNvPr id="145" name="Google Shape;145;p20"/>
          <p:cNvPicPr preferRelativeResize="0"/>
          <p:nvPr/>
        </p:nvPicPr>
        <p:blipFill>
          <a:blip r:embed="rId6">
            <a:alphaModFix/>
          </a:blip>
          <a:stretch>
            <a:fillRect/>
          </a:stretch>
        </p:blipFill>
        <p:spPr>
          <a:xfrm>
            <a:off x="5622875" y="212250"/>
            <a:ext cx="3072476" cy="1818276"/>
          </a:xfrm>
          <a:prstGeom prst="rect">
            <a:avLst/>
          </a:prstGeom>
          <a:noFill/>
          <a:ln>
            <a:noFill/>
          </a:ln>
        </p:spPr>
      </p:pic>
      <p:pic>
        <p:nvPicPr>
          <p:cNvPr id="146" name="Google Shape;146;p20"/>
          <p:cNvPicPr preferRelativeResize="0"/>
          <p:nvPr/>
        </p:nvPicPr>
        <p:blipFill>
          <a:blip r:embed="rId7">
            <a:alphaModFix/>
          </a:blip>
          <a:stretch>
            <a:fillRect/>
          </a:stretch>
        </p:blipFill>
        <p:spPr>
          <a:xfrm>
            <a:off x="5622875" y="2148625"/>
            <a:ext cx="2962573" cy="19101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2000"/>
                                        <p:tgtEl>
                                          <p:spTgt spid="140"/>
                                        </p:tgtEl>
                                        <p:attrNameLst>
                                          <p:attrName>ppt_w</p:attrName>
                                        </p:attrNameLst>
                                      </p:cBhvr>
                                      <p:tavLst>
                                        <p:tav fmla="" tm="0">
                                          <p:val>
                                            <p:strVal val="0"/>
                                          </p:val>
                                        </p:tav>
                                        <p:tav fmla="" tm="100000">
                                          <p:val>
                                            <p:strVal val="#ppt_w"/>
                                          </p:val>
                                        </p:tav>
                                      </p:tavLst>
                                    </p:anim>
                                    <p:anim calcmode="lin" valueType="num">
                                      <p:cBhvr additive="base">
                                        <p:cTn dur="2000"/>
                                        <p:tgtEl>
                                          <p:spTgt spid="140"/>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2000"/>
                                        <p:tgtEl>
                                          <p:spTgt spid="141"/>
                                        </p:tgtEl>
                                      </p:cBhvr>
                                    </p:animEffect>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3000"/>
                                        <p:tgtEl>
                                          <p:spTgt spid="144"/>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3000"/>
                                        <p:tgtEl>
                                          <p:spTgt spid="145"/>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3000"/>
                                        <p:tgtEl>
                                          <p:spTgt spid="146"/>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3" presetSubtype="16">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3000"/>
                                        <p:tgtEl>
                                          <p:spTgt spid="142"/>
                                        </p:tgtEl>
                                        <p:attrNameLst>
                                          <p:attrName>ppt_w</p:attrName>
                                        </p:attrNameLst>
                                      </p:cBhvr>
                                      <p:tavLst>
                                        <p:tav fmla="" tm="0">
                                          <p:val>
                                            <p:strVal val="0"/>
                                          </p:val>
                                        </p:tav>
                                        <p:tav fmla="" tm="100000">
                                          <p:val>
                                            <p:strVal val="#ppt_w"/>
                                          </p:val>
                                        </p:tav>
                                      </p:tavLst>
                                    </p:anim>
                                    <p:anim calcmode="lin" valueType="num">
                                      <p:cBhvr additive="base">
                                        <p:cTn dur="3000"/>
                                        <p:tgtEl>
                                          <p:spTgt spid="142"/>
                                        </p:tgtEl>
                                        <p:attrNameLst>
                                          <p:attrName>ppt_h</p:attrName>
                                        </p:attrNameLst>
                                      </p:cBhvr>
                                      <p:tavLst>
                                        <p:tav fmla="" tm="0">
                                          <p:val>
                                            <p:strVal val="0"/>
                                          </p:val>
                                        </p:tav>
                                        <p:tav fmla="" tm="100000">
                                          <p:val>
                                            <p:strVal val="#ppt_h"/>
                                          </p:val>
                                        </p:tav>
                                      </p:tavLst>
                                    </p:anim>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3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